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1" r:id="rId1"/>
  </p:sldMasterIdLst>
  <p:notesMasterIdLst>
    <p:notesMasterId r:id="rId17"/>
  </p:notesMasterIdLst>
  <p:handoutMasterIdLst>
    <p:handoutMasterId r:id="rId18"/>
  </p:handoutMasterIdLst>
  <p:sldIdLst>
    <p:sldId id="284" r:id="rId2"/>
    <p:sldId id="268" r:id="rId3"/>
    <p:sldId id="257" r:id="rId4"/>
    <p:sldId id="295" r:id="rId5"/>
    <p:sldId id="292" r:id="rId6"/>
    <p:sldId id="290" r:id="rId7"/>
    <p:sldId id="291" r:id="rId8"/>
    <p:sldId id="293" r:id="rId9"/>
    <p:sldId id="297" r:id="rId10"/>
    <p:sldId id="296" r:id="rId11"/>
    <p:sldId id="287" r:id="rId12"/>
    <p:sldId id="289" r:id="rId13"/>
    <p:sldId id="285" r:id="rId14"/>
    <p:sldId id="294" r:id="rId15"/>
    <p:sldId id="288" r:id="rId16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2">
          <p15:clr>
            <a:srgbClr val="A4A3A4"/>
          </p15:clr>
        </p15:guide>
        <p15:guide id="2" pos="2129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CC66"/>
    <a:srgbClr val="009900"/>
    <a:srgbClr val="4D4D4D"/>
    <a:srgbClr val="0000FF"/>
    <a:srgbClr val="FF0000"/>
    <a:srgbClr val="33CC33"/>
    <a:srgbClr val="CC6600"/>
    <a:srgbClr val="FF3300"/>
    <a:srgbClr val="FF66FF"/>
    <a:srgbClr val="CC99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368" autoAdjust="0"/>
    <p:restoredTop sz="81609" autoAdjust="0"/>
  </p:normalViewPr>
  <p:slideViewPr>
    <p:cSldViewPr>
      <p:cViewPr varScale="1">
        <p:scale>
          <a:sx n="116" d="100"/>
          <a:sy n="116" d="100"/>
        </p:scale>
        <p:origin x="-906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2004" y="-108"/>
      </p:cViewPr>
      <p:guideLst>
        <p:guide orient="horz" pos="3132"/>
        <p:guide orient="horz" pos="3127"/>
        <p:guide pos="2129"/>
        <p:guide pos="214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46448" cy="49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27" y="2"/>
            <a:ext cx="2944869" cy="49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143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0710"/>
            <a:ext cx="2946448" cy="49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43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27" y="9430710"/>
            <a:ext cx="2944869" cy="49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B78204A-5658-4D54-8E52-2A167710C95E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4870" cy="49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27" y="2"/>
            <a:ext cx="2944869" cy="49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1065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65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58" y="4716144"/>
            <a:ext cx="5436560" cy="4466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65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710"/>
            <a:ext cx="2944870" cy="49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065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27" y="9430710"/>
            <a:ext cx="2944869" cy="49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4FA7FF2-3161-4E7B-817D-AE2FC82629BE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593E51-514B-4135-BED2-930A6BB3D66C}" type="slidenum">
              <a:rPr lang="ru-RU"/>
              <a:pPr/>
              <a:t>2</a:t>
            </a:fld>
            <a:endParaRPr lang="ru-RU"/>
          </a:p>
        </p:txBody>
      </p:sp>
      <p:sp>
        <p:nvSpPr>
          <p:cNvPr id="14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676FFB-9CDB-4CE3-B235-A93A9AE9A266}" type="slidenum">
              <a:rPr lang="ru-RU"/>
              <a:pPr/>
              <a:t>3</a:t>
            </a:fld>
            <a:endParaRPr lang="ru-RU"/>
          </a:p>
        </p:txBody>
      </p:sp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CC93D3-D8BE-4FA0-BA16-C4CF15640DC2}" type="slidenum">
              <a:rPr lang="ru-RU"/>
              <a:pPr/>
              <a:t>5</a:t>
            </a:fld>
            <a:endParaRPr lang="ru-RU"/>
          </a:p>
        </p:txBody>
      </p:sp>
      <p:sp>
        <p:nvSpPr>
          <p:cNvPr id="13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676FFB-9CDB-4CE3-B235-A93A9AE9A266}" type="slidenum">
              <a:rPr lang="ru-RU"/>
              <a:pPr/>
              <a:t>15</a:t>
            </a:fld>
            <a:endParaRPr lang="ru-RU"/>
          </a:p>
        </p:txBody>
      </p:sp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8" y="770467"/>
            <a:ext cx="8086725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4198409"/>
            <a:ext cx="6921151" cy="16459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62D887CC-3706-4095-A4AF-5184679FF3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17342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85436-798B-44FC-B47D-4B5B3CA092A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73357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695325"/>
            <a:ext cx="1971675" cy="48006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714376"/>
            <a:ext cx="5800725" cy="54006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6D8A2-BD9F-416D-9910-40AB1194533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892116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3973E5A-A6AB-4EBD-AC90-2BF6A164651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58780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9917F-C3F2-4D09-8F9D-A2FD7F66BFF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81311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767419"/>
            <a:ext cx="8085582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000" b="0" baseline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4187275"/>
            <a:ext cx="6919722" cy="164592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6896-F270-48AB-849A-68A600DF5F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20497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5FC5B-29B7-4CFF-8595-00B2A714AD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4300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2032000"/>
            <a:ext cx="3806190" cy="7234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736150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310" y="2029968"/>
            <a:ext cx="3806190" cy="72237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310" y="2734056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E4CB1-B577-4016-BA37-E6B8FE80AD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08699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D9D64-05BA-4F6B-B3AB-CA8A59C8F6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30688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F1184-51E5-4054-98B2-1E44515A41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1745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5000" y="0"/>
            <a:ext cx="3429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542282"/>
            <a:ext cx="253746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6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762000"/>
            <a:ext cx="4572000" cy="457200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2511813"/>
            <a:ext cx="254889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40404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7674571-AFCA-45C9-8E17-CAFE4BBB8E1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58065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5418668"/>
            <a:ext cx="8085582" cy="613283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5330952"/>
          </a:xfrm>
          <a:blipFill>
            <a:blip r:embed="rId2" cstate="print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rgbClr val="4D4D4D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5909735"/>
            <a:ext cx="6922008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9952209C-AC45-42BB-A467-479592092B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12160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919" y="499533"/>
            <a:ext cx="8079581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206" y="1993393"/>
            <a:ext cx="8065294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1193" y="5829748"/>
            <a:ext cx="219456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0" b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fld id="{1E1C416F-422F-404C-82B9-43B4B660FBB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19213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  <p:sldLayoutId id="214748379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74320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827584" y="1268760"/>
            <a:ext cx="7632700" cy="4033043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49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74320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600" dirty="0"/>
          </a:p>
          <a:p>
            <a:pPr algn="ctr"/>
            <a:endParaRPr lang="ru-RU" sz="3600" dirty="0"/>
          </a:p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Отчет о научно-исследовательской деятельности РГГМУ </a:t>
            </a:r>
          </a:p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2018 год и задачи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2019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год </a:t>
            </a:r>
          </a:p>
        </p:txBody>
      </p:sp>
    </p:spTree>
    <p:extLst>
      <p:ext uri="{BB962C8B-B14F-4D97-AF65-F5344CB8AC3E}">
        <p14:creationId xmlns:p14="http://schemas.microsoft.com/office/powerpoint/2010/main" xmlns="" val="3891960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Участие студентов и аспирантов РГГМУ в Конкурсах  на выполнение НИР в 2018 году</a:t>
            </a:r>
            <a:b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СКОБКАХ ДАНА ИНФОРМАЦИЯ ЗА 2017 ГОД 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</p:nvPr>
        </p:nvGraphicFramePr>
        <p:xfrm>
          <a:off x="467544" y="1196752"/>
          <a:ext cx="7992888" cy="5256583"/>
        </p:xfrm>
        <a:graphic>
          <a:graphicData uri="http://schemas.openxmlformats.org/drawingml/2006/table">
            <a:tbl>
              <a:tblPr/>
              <a:tblGrid>
                <a:gridCol w="4351786"/>
                <a:gridCol w="2012627"/>
                <a:gridCol w="1628475"/>
              </a:tblGrid>
              <a:tr h="10443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u="none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Организатор конкурса</a:t>
                      </a:r>
                      <a:endParaRPr lang="ru-RU" sz="1800" u="none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u="none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Подано заявок</a:t>
                      </a:r>
                      <a:endParaRPr lang="ru-RU" sz="1800" u="none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u="none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Выиграно заявок</a:t>
                      </a:r>
                      <a:endParaRPr lang="ru-RU" sz="1800" u="none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09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u="none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Конкурс грантов для студентов и аспирантов на выполнение </a:t>
                      </a:r>
                      <a:r>
                        <a:rPr lang="ru-RU" sz="1800" b="1" u="none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НИР</a:t>
                      </a:r>
                      <a:endParaRPr lang="ru-RU" sz="1800" u="none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u="none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Организатор  КНВШ Правительства СПб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u="none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12(19)</a:t>
                      </a:r>
                      <a:endParaRPr lang="ru-RU" sz="1800" u="none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u="none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4(7)</a:t>
                      </a:r>
                      <a:endParaRPr lang="ru-RU" sz="1800" u="none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0433">
                <a:tc>
                  <a:txBody>
                    <a:bodyPr/>
                    <a:lstStyle/>
                    <a:p>
                      <a:r>
                        <a:rPr lang="ru-RU" sz="18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Национальный арктический научно-образовательный консорциум </a:t>
                      </a:r>
                      <a:r>
                        <a:rPr lang="ru-RU" sz="1800" b="1" i="0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 </a:t>
                      </a:r>
                      <a:r>
                        <a:rPr lang="ru-RU" sz="1800" b="1" u="none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"НАНОК")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u="none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2(3)</a:t>
                      </a:r>
                      <a:endParaRPr lang="ru-RU" sz="1800" u="none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u="none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2(2)</a:t>
                      </a:r>
                      <a:endParaRPr lang="ru-RU" sz="1800" u="none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77217">
                <a:tc>
                  <a:txBody>
                    <a:bodyPr/>
                    <a:lstStyle/>
                    <a:p>
                      <a:r>
                        <a:rPr lang="ru-RU" sz="1800" b="1" u="none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Конкурс на участие в Форуме Наука будущего – Наука молодых</a:t>
                      </a:r>
                      <a:endParaRPr lang="ru-RU" sz="1800" b="1" u="none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u="none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3(6)</a:t>
                      </a:r>
                      <a:endParaRPr lang="ru-RU" sz="1800" u="none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u="none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1(3)</a:t>
                      </a:r>
                      <a:endParaRPr lang="ru-RU" sz="1800" u="none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3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u="non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Всего</a:t>
                      </a:r>
                      <a:endParaRPr lang="ru-RU" sz="2400" u="none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u="non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17(28)</a:t>
                      </a:r>
                      <a:endParaRPr lang="ru-RU" sz="2400" u="none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u="non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7(12)</a:t>
                      </a:r>
                      <a:endParaRPr lang="ru-RU" sz="2400" u="none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075240" cy="70609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Финансирования НИР государственного задания РГГМУ в 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2018 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году</a:t>
            </a:r>
            <a:b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400" i="1" dirty="0">
              <a:solidFill>
                <a:srgbClr val="FF0000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07504" y="836712"/>
          <a:ext cx="8749480" cy="5616624"/>
        </p:xfrm>
        <a:graphic>
          <a:graphicData uri="http://schemas.openxmlformats.org/drawingml/2006/table">
            <a:tbl>
              <a:tblPr/>
              <a:tblGrid>
                <a:gridCol w="387063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04838"/>
                <a:gridCol w="131214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2854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3331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09237">
                <a:tc rowSpan="2"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работы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Кол-во проектов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Финансирование организации на </a:t>
                      </a: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2018 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год, тыс. рублей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988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8572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Фундамент.</a:t>
                      </a: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Приклад.</a:t>
                      </a: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05104">
                <a:tc>
                  <a:txBody>
                    <a:bodyPr/>
                    <a:lstStyle/>
                    <a:p>
                      <a:pPr marL="2520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Инициативные научные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проекты</a:t>
                      </a:r>
                    </a:p>
                    <a:p>
                      <a:pPr marL="2520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(базовая часть)</a:t>
                      </a:r>
                      <a:endParaRPr lang="ru-RU" sz="1600" b="1" i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9746,2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9746,2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153361">
                <a:tc>
                  <a:txBody>
                    <a:bodyPr/>
                    <a:lstStyle/>
                    <a:p>
                      <a:pPr marL="2520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Научные проекты, выполняемые научными коллективами научных лабораторий на</a:t>
                      </a:r>
                      <a:r>
                        <a:rPr lang="ru-RU" sz="1600" b="1" baseline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конкурсной 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основе</a:t>
                      </a:r>
                    </a:p>
                    <a:p>
                      <a:pPr marL="2520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(конкурсная часть)</a:t>
                      </a:r>
                      <a:endParaRPr lang="ru-RU" sz="1600" b="1" i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8890,5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8890,5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31543">
                <a:tc>
                  <a:txBody>
                    <a:bodyPr/>
                    <a:lstStyle/>
                    <a:p>
                      <a:pPr marL="2520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Научно-технические сотрудники на постоянной основе 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1 476, 3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1 476, 3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618562">
                <a:tc>
                  <a:txBody>
                    <a:bodyPr/>
                    <a:lstStyle/>
                    <a:p>
                      <a:pPr marL="2520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</a:t>
                      </a:r>
                      <a:endParaRPr lang="ru-RU" sz="2000" b="1" i="0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20113,0</a:t>
                      </a:r>
                      <a:endParaRPr lang="ru-RU" sz="2000" b="1" i="0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92075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16  561, 9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8 280,4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xmlns="" val="3174716121"/>
              </p:ext>
            </p:extLst>
          </p:nvPr>
        </p:nvGraphicFramePr>
        <p:xfrm>
          <a:off x="251520" y="1052736"/>
          <a:ext cx="8712969" cy="5462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67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1859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13841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8727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370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Код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Название НИР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Руководитель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проекта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9962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Инициативные научные </a:t>
                      </a:r>
                      <a:r>
                        <a:rPr lang="ru-RU" sz="1500" b="1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проекты (базовая часть) </a:t>
                      </a:r>
                      <a:endParaRPr lang="ru-RU" sz="1500" b="1" dirty="0">
                        <a:solidFill>
                          <a:srgbClr val="0000FF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845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 pitchFamily="18" charset="0"/>
                          <a:cs typeface="Times New Roman" pitchFamily="18" charset="0"/>
                        </a:rPr>
                        <a:t>5.6493.2017/БЧ </a:t>
                      </a:r>
                      <a:endParaRPr lang="ru-RU" sz="15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500" b="1" dirty="0">
                          <a:latin typeface="Times New Roman" pitchFamily="18" charset="0"/>
                          <a:cs typeface="Times New Roman" pitchFamily="18" charset="0"/>
                        </a:rPr>
                        <a:t>Моделирование изменчивости газового состава Арктики в условиях меняющегося климата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500" b="1" dirty="0" err="1">
                          <a:latin typeface="Times New Roman" pitchFamily="18" charset="0"/>
                          <a:cs typeface="Times New Roman" pitchFamily="18" charset="0"/>
                        </a:rPr>
                        <a:t>Смышляев</a:t>
                      </a:r>
                      <a:r>
                        <a:rPr lang="ru-RU" sz="1500" b="1" dirty="0">
                          <a:latin typeface="Times New Roman" pitchFamily="18" charset="0"/>
                          <a:cs typeface="Times New Roman" pitchFamily="18" charset="0"/>
                        </a:rPr>
                        <a:t> С. П</a:t>
                      </a:r>
                      <a:r>
                        <a:rPr lang="ru-RU" sz="1500" b="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5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436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 pitchFamily="18" charset="0"/>
                          <a:cs typeface="Times New Roman" pitchFamily="18" charset="0"/>
                        </a:rPr>
                        <a:t>5.6293.2017/БЧ </a:t>
                      </a:r>
                      <a:endParaRPr lang="ru-RU" sz="15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500" b="1" dirty="0">
                          <a:latin typeface="Times New Roman" pitchFamily="18" charset="0"/>
                          <a:cs typeface="Times New Roman" pitchFamily="18" charset="0"/>
                        </a:rPr>
                        <a:t>Чувствительность многолетнего речного стока и основных </a:t>
                      </a:r>
                      <a:r>
                        <a:rPr lang="ru-RU" sz="1500" b="1" dirty="0" err="1">
                          <a:latin typeface="Times New Roman" pitchFamily="18" charset="0"/>
                          <a:cs typeface="Times New Roman" pitchFamily="18" charset="0"/>
                        </a:rPr>
                        <a:t>водозависимых</a:t>
                      </a:r>
                      <a:r>
                        <a:rPr lang="ru-RU" sz="1500" b="1" dirty="0">
                          <a:latin typeface="Times New Roman" pitchFamily="18" charset="0"/>
                          <a:cs typeface="Times New Roman" pitchFamily="18" charset="0"/>
                        </a:rPr>
                        <a:t> отраслей экономики к изменениям климата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500" b="1" dirty="0" err="1" smtClean="0"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Гайдукова</a:t>
                      </a:r>
                      <a:r>
                        <a:rPr lang="ru-RU" sz="1500" b="1" baseline="0" dirty="0" smtClean="0"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Е.В.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436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 pitchFamily="18" charset="0"/>
                          <a:cs typeface="Times New Roman" pitchFamily="18" charset="0"/>
                        </a:rPr>
                        <a:t>5.6010.2017/БЧ </a:t>
                      </a:r>
                      <a:endParaRPr lang="ru-RU" sz="15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500" b="1" dirty="0">
                          <a:latin typeface="Times New Roman" pitchFamily="18" charset="0"/>
                          <a:cs typeface="Times New Roman" pitchFamily="18" charset="0"/>
                        </a:rPr>
                        <a:t>Оценка влияния климатических и биологических факторов на эволюцию прибрежных экосистем Балтийского моря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 pitchFamily="18" charset="0"/>
                          <a:cs typeface="Times New Roman" pitchFamily="18" charset="0"/>
                        </a:rPr>
                        <a:t>Еремина Т. Р.</a:t>
                      </a:r>
                      <a:endParaRPr lang="ru-RU" sz="15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84596"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Научные проекты, выполняемые научными коллективами научных лабораторий на</a:t>
                      </a:r>
                      <a:r>
                        <a:rPr lang="ru-RU" sz="1500" b="1" baseline="0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конкурсной </a:t>
                      </a:r>
                      <a:r>
                        <a:rPr lang="ru-RU" sz="1500" b="1" baseline="0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основе (конкурсная часть)</a:t>
                      </a:r>
                      <a:endParaRPr lang="ru-RU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1795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 pitchFamily="18" charset="0"/>
                          <a:cs typeface="Times New Roman" pitchFamily="18" charset="0"/>
                        </a:rPr>
                        <a:t>5.2928.2017/ПЧ </a:t>
                      </a:r>
                      <a:endParaRPr lang="ru-RU" sz="15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>
                          <a:latin typeface="Times New Roman" pitchFamily="18" charset="0"/>
                          <a:cs typeface="Times New Roman" pitchFamily="18" charset="0"/>
                        </a:rPr>
                        <a:t>Развитие новых методов исследования экстремальных явлений в системе океан - атмосфера на основе синергетики спутниковых измерений и моделирования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 pitchFamily="18" charset="0"/>
                          <a:cs typeface="Times New Roman" pitchFamily="18" charset="0"/>
                        </a:rPr>
                        <a:t>Кудрявцев В.Н.</a:t>
                      </a:r>
                      <a:endParaRPr lang="ru-RU" sz="15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67544" y="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Научно-исследовательские работы</a:t>
            </a: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государственного задания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России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сфере научной деятельности на 2018 г.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822960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Наукометрические</a:t>
            </a:r>
            <a:r>
              <a:rPr lang="ru-RU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показатели выполнения НИР государственного задания РГГМУ </a:t>
            </a: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 2018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году </a:t>
            </a:r>
            <a:r>
              <a:rPr lang="ru-RU" sz="2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</p:nvPr>
        </p:nvGraphicFramePr>
        <p:xfrm>
          <a:off x="539552" y="1268760"/>
          <a:ext cx="8352928" cy="4752529"/>
        </p:xfrm>
        <a:graphic>
          <a:graphicData uri="http://schemas.openxmlformats.org/drawingml/2006/table">
            <a:tbl>
              <a:tblPr/>
              <a:tblGrid>
                <a:gridCol w="446449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16224"/>
              </a:tblGrid>
              <a:tr h="620372">
                <a:tc rowSpan="2">
                  <a:txBody>
                    <a:bodyPr/>
                    <a:lstStyle/>
                    <a:p>
                      <a:pPr marL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b="1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Наименование </a:t>
                      </a: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показателя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8572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8572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Значение показателя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9791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Заявленные</a:t>
                      </a:r>
                      <a:r>
                        <a:rPr lang="ru-RU" sz="1400" b="1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показатели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Достигнутый</a:t>
                      </a:r>
                      <a:r>
                        <a:rPr lang="ru-RU" sz="1400" b="1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результат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86258">
                <a:tc>
                  <a:txBody>
                    <a:bodyPr/>
                    <a:lstStyle/>
                    <a:p>
                      <a:pPr marL="9017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Количество публикаций в журналах, индексируемых в базе данных </a:t>
                      </a:r>
                      <a:r>
                        <a:rPr lang="en-US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Web</a:t>
                      </a:r>
                      <a:r>
                        <a:rPr lang="en-US" sz="1800" b="1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of Science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800" dirty="0">
                        <a:solidFill>
                          <a:srgbClr val="00B05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75465">
                <a:tc>
                  <a:txBody>
                    <a:bodyPr/>
                    <a:lstStyle/>
                    <a:p>
                      <a:pPr marL="9017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Количество публикаций в журналах, индексируемых в базе данных </a:t>
                      </a:r>
                      <a:r>
                        <a:rPr lang="ru-RU" sz="1800" b="1" dirty="0" err="1">
                          <a:latin typeface="Times New Roman"/>
                          <a:ea typeface="Calibri"/>
                          <a:cs typeface="Times New Roman"/>
                        </a:rPr>
                        <a:t>Scopus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953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953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800" dirty="0">
                        <a:solidFill>
                          <a:srgbClr val="00B05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86258">
                <a:tc>
                  <a:txBody>
                    <a:bodyPr/>
                    <a:lstStyle/>
                    <a:p>
                      <a:pPr marL="8953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Количество защищенных диссертаций на соискание ученой степени кандидата наук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8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886258">
                <a:tc>
                  <a:txBody>
                    <a:bodyPr/>
                    <a:lstStyle/>
                    <a:p>
                      <a:pPr marL="8953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Количество защищенных диссертаций на соискание ученой степени доктора наук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800" dirty="0">
                        <a:solidFill>
                          <a:srgbClr val="00B05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258" marR="352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0609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 финансирования 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НИР государственного задания РГГМУ в 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2019 году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(на 20.03.2019 г.)</a:t>
            </a:r>
            <a:endParaRPr lang="ru-RU" sz="1800" i="1" dirty="0">
              <a:solidFill>
                <a:srgbClr val="FF0000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07504" y="1124744"/>
          <a:ext cx="8928992" cy="4104456"/>
        </p:xfrm>
        <a:graphic>
          <a:graphicData uri="http://schemas.openxmlformats.org/drawingml/2006/table">
            <a:tbl>
              <a:tblPr/>
              <a:tblGrid>
                <a:gridCol w="39781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04838"/>
                <a:gridCol w="131214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2854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0532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68873">
                <a:tc rowSpan="2"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работы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Кол-во проектов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Плановый объем финансирования НИР </a:t>
                      </a:r>
                      <a:r>
                        <a:rPr lang="ru-RU" sz="14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гос</a:t>
                      </a: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. задания РГГМУ 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на </a:t>
                      </a: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2019 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год, тыс. рублей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952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8572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Фундамент.</a:t>
                      </a: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Приклад.</a:t>
                      </a: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85756">
                <a:tc>
                  <a:txBody>
                    <a:bodyPr/>
                    <a:lstStyle/>
                    <a:p>
                      <a:pPr marL="2520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Инициативные научные проекты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6342,0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6342,0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85756">
                <a:tc>
                  <a:txBody>
                    <a:bodyPr/>
                    <a:lstStyle/>
                    <a:p>
                      <a:pPr marL="2520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Научные проекты, выполняемые научными коллективами научных лабораторий на</a:t>
                      </a:r>
                      <a:r>
                        <a:rPr lang="ru-RU" sz="1600" b="1" baseline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конкурсной основе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5 000,0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5000,0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61755">
                <a:tc>
                  <a:txBody>
                    <a:bodyPr/>
                    <a:lstStyle/>
                    <a:p>
                      <a:pPr marL="2520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Научно-технические сотрудники на постоянной основе 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1 476, 3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1 476, 3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marL="2520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</a:t>
                      </a:r>
                      <a:endParaRPr lang="ru-RU" sz="2000" b="1" i="0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12818,3</a:t>
                      </a:r>
                      <a:endParaRPr lang="ru-RU" sz="2000" b="1" i="0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11342,0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1476,3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514" marR="3514" marT="3514" marB="351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188640"/>
            <a:ext cx="8139112" cy="720725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Bookman Old Style" pitchFamily="18" charset="0"/>
              </a:rPr>
              <a:t>Сводные сведения о </a:t>
            </a:r>
            <a:r>
              <a:rPr lang="ru-RU" sz="2000" b="1" dirty="0" smtClean="0">
                <a:solidFill>
                  <a:schemeClr val="tx1"/>
                </a:solidFill>
                <a:latin typeface="Bookman Old Style" pitchFamily="18" charset="0"/>
              </a:rPr>
              <a:t>планируемых </a:t>
            </a:r>
            <a:r>
              <a:rPr lang="ru-RU" sz="2000" b="1" dirty="0">
                <a:solidFill>
                  <a:schemeClr val="tx1"/>
                </a:solidFill>
                <a:latin typeface="Bookman Old Style" pitchFamily="18" charset="0"/>
              </a:rPr>
              <a:t>НИР в </a:t>
            </a:r>
            <a:r>
              <a:rPr lang="ru-RU" sz="2000" b="1" dirty="0" smtClean="0">
                <a:solidFill>
                  <a:srgbClr val="FF0000"/>
                </a:solidFill>
                <a:latin typeface="Bookman Old Style" pitchFamily="18" charset="0"/>
              </a:rPr>
              <a:t>2019 </a:t>
            </a:r>
            <a:r>
              <a:rPr lang="ru-RU" sz="2000" b="1" dirty="0">
                <a:solidFill>
                  <a:schemeClr val="tx1"/>
                </a:solidFill>
                <a:latin typeface="Bookman Old Style" pitchFamily="18" charset="0"/>
              </a:rPr>
              <a:t>году,</a:t>
            </a:r>
            <a:br>
              <a:rPr lang="ru-RU" sz="2000" b="1" dirty="0">
                <a:solidFill>
                  <a:schemeClr val="tx1"/>
                </a:solidFill>
                <a:latin typeface="Bookman Old Style" pitchFamily="18" charset="0"/>
              </a:rPr>
            </a:br>
            <a:r>
              <a:rPr lang="ru-RU" sz="1600" b="1" i="1" dirty="0">
                <a:solidFill>
                  <a:schemeClr val="tx1"/>
                </a:solidFill>
                <a:latin typeface="Bookman Old Style" pitchFamily="18" charset="0"/>
              </a:rPr>
              <a:t>по состоянию на </a:t>
            </a:r>
            <a:r>
              <a:rPr lang="ru-RU" sz="1600" b="1" i="1" dirty="0" smtClean="0">
                <a:solidFill>
                  <a:schemeClr val="tx1"/>
                </a:solidFill>
                <a:latin typeface="Bookman Old Style" pitchFamily="18" charset="0"/>
              </a:rPr>
              <a:t>26.02.2018</a:t>
            </a:r>
            <a:endParaRPr lang="ru-RU" sz="2000" b="1" i="1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graphicFrame>
        <p:nvGraphicFramePr>
          <p:cNvPr id="7064" name="Group 920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xmlns="" val="3713085588"/>
              </p:ext>
            </p:extLst>
          </p:nvPr>
        </p:nvGraphicFramePr>
        <p:xfrm>
          <a:off x="395536" y="980728"/>
          <a:ext cx="8496944" cy="5544616"/>
        </p:xfrm>
        <a:graphic>
          <a:graphicData uri="http://schemas.openxmlformats.org/drawingml/2006/table">
            <a:tbl>
              <a:tblPr/>
              <a:tblGrid>
                <a:gridCol w="5040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69033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0449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9805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47139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№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Источник 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финансирования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НИР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2019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45461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Кол-во </a:t>
                      </a: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НИР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Объем, 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тыс</a:t>
                      </a: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. руб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71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Средства министерств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12818,3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358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1.1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Минобрнауки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России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12818,3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574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Средства фондов поддержки научной деятельности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27700,0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358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2.1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РФФИ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1700,0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358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2.2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РНФ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26000,0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5471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Хозяйствующих субъектов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10750,0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5927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</a:rPr>
                        <a:t>Итого: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</a:rPr>
                        <a:t>12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</a:rPr>
                        <a:t>51 268,3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7091" name="Group 291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xmlns="" val="2235935945"/>
              </p:ext>
            </p:extLst>
          </p:nvPr>
        </p:nvGraphicFramePr>
        <p:xfrm>
          <a:off x="0" y="44624"/>
          <a:ext cx="9036496" cy="6813376"/>
        </p:xfrm>
        <a:graphic>
          <a:graphicData uri="http://schemas.openxmlformats.org/drawingml/2006/table">
            <a:tbl>
              <a:tblPr/>
              <a:tblGrid>
                <a:gridCol w="28803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74846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803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Основные направления научных исследований в РГГМУ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04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Охрана окружающей среды, мониторинг, моделирование возникновения и развития природных и техногенных процессов на водных объектах и в атмосфере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004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Теоретические и экспериментальные исследования гидрофизических, гидрохимических и гидробиологических процессов в морях и прибрежных зонах.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065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Изучение динамики водных ресурсов и качества вод в условиях естественного развития гидрометеорологических процессов с целью создания системы наиболее рационального использования и охраны поверхностных вод суши.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004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Исследования атмосферных процессов и явлений, оценка изменений климата под влиянием естественных и антропогенных факторов в интересах обеспечения народного хозяйства и охраны окружающей среды.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004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Создание диагностических и прогностических моделей развития природных и техногенных катастрофических ситуаций на водных объектах и в приземном слое атмосферы.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748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Многосенсорные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геоинформационные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системы дистанционного мониторинга окружающей среды. Технологии сбора, обработки, преобразования и моделирования </a:t>
                      </a:r>
                      <a:r>
                        <a:rPr kumimoji="0" lang="ru-RU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геоинформации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информационная безопасность в </a:t>
                      </a:r>
                      <a:r>
                        <a:rPr kumimoji="0" lang="ru-RU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геоинформационных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системах.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473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Экономика и управление народным хозяйством, управление инновациями с учетом природных факторов, экономика природопользования.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004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Изучение текстовых лексико-грамматических и семантико-синтаксических особенностей подъязыка гидрометеорологии. Исследование научной, информационной и официально-деловой речи.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121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Изучение системы комплексного управления прибрежными зонами морей России, устойчивого социально-экономического развития прибрежных территорий, рационального использования природных ресурсов 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13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Социально-экономические, экологические, геополитические проблемы развития Арктической зоны Российской Федерации и защита национальных интересов в Арктике.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675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Проблемы рационального использования водных биоресурсов и </a:t>
                      </a:r>
                      <a:r>
                        <a:rPr lang="ru-RU" sz="1400" dirty="0" err="1">
                          <a:latin typeface="Times New Roman" pitchFamily="18" charset="0"/>
                          <a:cs typeface="Times New Roman" pitchFamily="18" charset="0"/>
                        </a:rPr>
                        <a:t>аквакультуры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6181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Проблемы сохранения и развития культурного наследия коренных и малочисленных народов Севера, Сибири и Дальнего Востока, особенности межкультурных и межъязыковых контактов и связей.</a:t>
                      </a:r>
                      <a:b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zoom dir="in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467544" y="1"/>
            <a:ext cx="8139112" cy="404664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chemeClr val="tx1"/>
                </a:solidFill>
                <a:latin typeface="Bookman Old Style" pitchFamily="18" charset="0"/>
              </a:rPr>
              <a:t>Сводные сведения о выполнении </a:t>
            </a:r>
            <a:r>
              <a:rPr lang="ru-RU" sz="1800" b="1" dirty="0" smtClean="0">
                <a:solidFill>
                  <a:schemeClr val="tx1"/>
                </a:solidFill>
                <a:latin typeface="Bookman Old Style" pitchFamily="18" charset="0"/>
              </a:rPr>
              <a:t>НИР в 2016 – 2017 – 2018 годах</a:t>
            </a:r>
            <a:endParaRPr lang="ru-RU" sz="1800" b="1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graphicFrame>
        <p:nvGraphicFramePr>
          <p:cNvPr id="7064" name="Group 920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xmlns="" val="3475866896"/>
              </p:ext>
            </p:extLst>
          </p:nvPr>
        </p:nvGraphicFramePr>
        <p:xfrm>
          <a:off x="0" y="404665"/>
          <a:ext cx="9036497" cy="6336705"/>
        </p:xfrm>
        <a:graphic>
          <a:graphicData uri="http://schemas.openxmlformats.org/drawingml/2006/table">
            <a:tbl>
              <a:tblPr/>
              <a:tblGrid>
                <a:gridCol w="50604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7668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6750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2896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9521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22896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04160"/>
                <a:gridCol w="1228964"/>
              </a:tblGrid>
              <a:tr h="280531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№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Источник 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финансирования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НИР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2016 г.</a:t>
                      </a: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2017 г.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2018 г.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53241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Кол-во </a:t>
                      </a: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НИР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Объем, 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тыс</a:t>
                      </a: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. руб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Кол-во НИР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Объем, 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тыс</a:t>
                      </a: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. руб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Кол-во НИР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Объем, 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тыс</a:t>
                      </a: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. руб</a:t>
                      </a: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532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Средства министерств и др. ведомств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16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71 182,4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9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44 826,0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5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CC66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29630,0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CC66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559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1.1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Минобрнауки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России</a:t>
                      </a: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71 182,4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8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35643,0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4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20113,0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559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1.2</a:t>
                      </a: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Минприроды России</a:t>
                      </a: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Bookman Old Style" pitchFamily="18" charset="0"/>
                        </a:rPr>
                        <a:t>-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-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9183,0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CC66"/>
                          </a:solidFill>
                          <a:effectLst/>
                          <a:latin typeface="Bookman Old Style" pitchFamily="18" charset="0"/>
                        </a:rPr>
                        <a:t>9517,0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CC66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457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2.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Средства фондов поддержки научной деятельности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14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22 670,5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9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45 450,0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8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CC66"/>
                          </a:solidFill>
                          <a:effectLst/>
                          <a:latin typeface="Bookman Old Style" pitchFamily="18" charset="0"/>
                        </a:rPr>
                        <a:t>63217,1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CC66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9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2.1</a:t>
                      </a: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РФФИ</a:t>
                      </a: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6 654,0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6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4 450,0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5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CC66"/>
                          </a:solidFill>
                          <a:effectLst/>
                          <a:latin typeface="Bookman Old Style" pitchFamily="18" charset="0"/>
                        </a:rPr>
                        <a:t>4816,3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CC66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327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2.2</a:t>
                      </a: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РНФ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16 016,5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3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41 000,0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3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CC66"/>
                          </a:solidFill>
                          <a:effectLst/>
                          <a:latin typeface="Bookman Old Style" pitchFamily="18" charset="0"/>
                        </a:rPr>
                        <a:t>58400,8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CC66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675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3.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Средства бюджета Субъекта Федерации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1 879,3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0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0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0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0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675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4.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Хозяйствующих субъектов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0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0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120,0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120,0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6532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5.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Внебюджетные Российские источники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9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18 094,9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0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0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3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CC66"/>
                          </a:solidFill>
                          <a:effectLst/>
                          <a:latin typeface="Bookman Old Style" pitchFamily="18" charset="0"/>
                        </a:rPr>
                        <a:t>11788,3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CC66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666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6.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Зарубежные источники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55,0</a:t>
                      </a:r>
                      <a:endParaRPr kumimoji="0" 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1712,8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</a:rPr>
                        <a:t>553,8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396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114 030,1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92 518,7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105309,2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634082"/>
          </a:xfrm>
        </p:spPr>
        <p:txBody>
          <a:bodyPr>
            <a:normAutofit/>
          </a:bodyPr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Arial Black" pitchFamily="34" charset="0"/>
              </a:rPr>
              <a:t>Участие научных коллективов и исследователей РГГМУ в Конкурсах на выполнение НИР в 2018 году</a:t>
            </a:r>
            <a:endParaRPr lang="ru-RU" sz="16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</p:nvPr>
        </p:nvGraphicFramePr>
        <p:xfrm>
          <a:off x="107504" y="908720"/>
          <a:ext cx="8892480" cy="5474449"/>
        </p:xfrm>
        <a:graphic>
          <a:graphicData uri="http://schemas.openxmlformats.org/drawingml/2006/table">
            <a:tbl>
              <a:tblPr/>
              <a:tblGrid>
                <a:gridCol w="6984776"/>
                <a:gridCol w="892802"/>
                <a:gridCol w="1014902"/>
              </a:tblGrid>
              <a:tr h="6160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Организатор конкурса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Подано заявок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Выиграно 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1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Министерства  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 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ведомства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0941">
                <a:tc>
                  <a:txBody>
                    <a:bodyPr/>
                    <a:lstStyle/>
                    <a:p>
                      <a:pPr indent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Минобрауки</a:t>
                      </a:r>
                      <a:r>
                        <a:rPr lang="ru-RU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России 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447">
                <a:tc>
                  <a:txBody>
                    <a:bodyPr/>
                    <a:lstStyle/>
                    <a:p>
                      <a:pPr indent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Министерство культуры РФ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90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Фонды поддержки научной деятельности 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15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9003">
                <a:tc>
                  <a:txBody>
                    <a:bodyPr/>
                    <a:lstStyle/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Российский фонд фундаментальных исследований (РФФИ )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12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1503">
                <a:tc>
                  <a:txBody>
                    <a:bodyPr/>
                    <a:lstStyle/>
                    <a:p>
                      <a:pPr indent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Российский научный фонд (РНФ)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1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Средства бюджета Субъектов РФ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6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Хозяйствующие субъекты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4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B05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Всего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22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2548" marR="52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4"/>
          <p:cNvSpPr>
            <a:spLocks noGrp="1" noChangeArrowheads="1"/>
          </p:cNvSpPr>
          <p:nvPr>
            <p:ph type="title"/>
          </p:nvPr>
        </p:nvSpPr>
        <p:spPr>
          <a:xfrm>
            <a:off x="179512" y="0"/>
            <a:ext cx="8713788" cy="33223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Bookman Old Style" pitchFamily="18" charset="0"/>
              </a:rPr>
              <a:t>Результативность научных исследований в</a:t>
            </a:r>
            <a:r>
              <a:rPr lang="ru-RU" sz="2400" b="1" dirty="0">
                <a:solidFill>
                  <a:schemeClr val="tx1"/>
                </a:solidFill>
                <a:latin typeface="Bookman Old Style" pitchFamily="18" charset="0"/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Bookman Old Style" pitchFamily="18" charset="0"/>
              </a:rPr>
              <a:t>2018 </a:t>
            </a:r>
            <a:r>
              <a:rPr lang="ru-RU" sz="2400" b="1" dirty="0">
                <a:solidFill>
                  <a:schemeClr val="tx1"/>
                </a:solidFill>
                <a:latin typeface="Bookman Old Style" pitchFamily="18" charset="0"/>
              </a:rPr>
              <a:t>году</a:t>
            </a:r>
          </a:p>
        </p:txBody>
      </p:sp>
      <p:graphicFrame>
        <p:nvGraphicFramePr>
          <p:cNvPr id="57670" name="Group 326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xmlns="" val="328430587"/>
              </p:ext>
            </p:extLst>
          </p:nvPr>
        </p:nvGraphicFramePr>
        <p:xfrm>
          <a:off x="251520" y="332656"/>
          <a:ext cx="8640960" cy="6442688"/>
        </p:xfrm>
        <a:graphic>
          <a:graphicData uri="http://schemas.openxmlformats.org/drawingml/2006/table">
            <a:tbl>
              <a:tblPr/>
              <a:tblGrid>
                <a:gridCol w="547260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80120"/>
              </a:tblGrid>
              <a:tr h="3352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Показатель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2016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2017</a:t>
                      </a:r>
                      <a:endParaRPr kumimoji="0" lang="ru-RU" sz="16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2018</a:t>
                      </a:r>
                      <a:endParaRPr kumimoji="0" lang="ru-RU" sz="14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27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Монографии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18</a:t>
                      </a:r>
                      <a:endParaRPr kumimoji="0" lang="ru-RU" sz="16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CC66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815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Научные публикации, всего,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в том числе индексируемых:                                                                                               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543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681</a:t>
                      </a:r>
                      <a:endParaRPr kumimoji="0" lang="ru-RU" sz="16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CC66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715</a:t>
                      </a:r>
                      <a:endParaRPr kumimoji="0" lang="ru-RU" sz="1400" b="1" i="1" u="none" strike="noStrike" kern="1200" cap="none" normalizeH="0" baseline="0" dirty="0">
                        <a:ln>
                          <a:noFill/>
                        </a:ln>
                        <a:solidFill>
                          <a:srgbClr val="00CC66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527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       - в </a:t>
                      </a:r>
                      <a:r>
                        <a:rPr kumimoji="0" lang="ru-RU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наукометрической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базе 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Web of Science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27</a:t>
                      </a:r>
                      <a:endParaRPr kumimoji="0" lang="ru-RU" sz="1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42</a:t>
                      </a:r>
                      <a:endParaRPr kumimoji="0" lang="ru-RU" sz="1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CC66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46</a:t>
                      </a:r>
                      <a:endParaRPr kumimoji="0" lang="ru-RU" sz="1400" b="1" i="1" u="none" strike="noStrike" kern="1200" cap="none" normalizeH="0" baseline="0" dirty="0">
                        <a:ln>
                          <a:noFill/>
                        </a:ln>
                        <a:solidFill>
                          <a:srgbClr val="00CC66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07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       - в </a:t>
                      </a:r>
                      <a:r>
                        <a:rPr kumimoji="0" lang="ru-RU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наукометрической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базе 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Scopus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58</a:t>
                      </a:r>
                      <a:endParaRPr kumimoji="0" lang="ru-RU" sz="1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69</a:t>
                      </a:r>
                      <a:endParaRPr kumimoji="0" lang="ru-RU" sz="1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CC66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75</a:t>
                      </a:r>
                      <a:endParaRPr kumimoji="0" lang="ru-RU" sz="1400" b="1" i="1" u="none" strike="noStrike" kern="1200" cap="none" normalizeH="0" baseline="0" dirty="0">
                        <a:ln>
                          <a:noFill/>
                        </a:ln>
                        <a:solidFill>
                          <a:srgbClr val="00CC66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472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       - в изданиях, включенных  в РИНЦ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361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430</a:t>
                      </a:r>
                      <a:endParaRPr kumimoji="0" lang="ru-RU" sz="1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CC66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594</a:t>
                      </a:r>
                      <a:endParaRPr kumimoji="0" lang="ru-RU" sz="1400" b="1" i="1" u="none" strike="noStrike" kern="1200" cap="none" normalizeH="0" baseline="0" dirty="0">
                        <a:ln>
                          <a:noFill/>
                        </a:ln>
                        <a:solidFill>
                          <a:srgbClr val="00CC66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07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       - в российских научных журналах, включенных в                    перечень ВАК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174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188</a:t>
                      </a:r>
                      <a:endParaRPr kumimoji="0" lang="ru-RU" sz="1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117</a:t>
                      </a:r>
                      <a:endParaRPr kumimoji="0" lang="ru-RU" sz="1400" b="1" i="1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Конференции, в которых участвовали работники вуза, 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всего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, в том числе: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284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385</a:t>
                      </a:r>
                      <a:endParaRPr kumimoji="0" lang="ru-RU" sz="16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CC66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406</a:t>
                      </a:r>
                      <a:endParaRPr kumimoji="0" lang="ru-RU" sz="1400" b="1" i="1" u="none" strike="noStrike" kern="1200" cap="none" normalizeH="0" baseline="0" dirty="0">
                        <a:ln>
                          <a:noFill/>
                        </a:ln>
                        <a:solidFill>
                          <a:srgbClr val="00CC66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- из них международные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161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233</a:t>
                      </a:r>
                      <a:endParaRPr kumimoji="0" lang="ru-RU" sz="1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CC66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273</a:t>
                      </a:r>
                      <a:endParaRPr kumimoji="0" lang="ru-RU" sz="1400" b="1" i="1" u="none" strike="noStrike" kern="1200" cap="none" normalizeH="0" baseline="0" dirty="0">
                        <a:ln>
                          <a:noFill/>
                        </a:ln>
                        <a:solidFill>
                          <a:srgbClr val="00CC66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Количество созданных РИД всего,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в том числе: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24</a:t>
                      </a:r>
                      <a:endParaRPr kumimoji="0" lang="ru-RU" sz="16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16</a:t>
                      </a:r>
                      <a:endParaRPr kumimoji="0" lang="ru-RU" sz="1400" b="1" i="1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   - Заявок на объекты промышленной собственности 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14</a:t>
                      </a:r>
                      <a:endParaRPr kumimoji="0" lang="ru-RU" sz="16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</a:t>
                      </a:r>
                      <a:endParaRPr kumimoji="0" lang="ru-RU" sz="1400" b="1" i="1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   - Патентов России на изобретения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3</a:t>
                      </a:r>
                      <a:endParaRPr kumimoji="0" lang="ru-RU" sz="16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CC66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4</a:t>
                      </a:r>
                      <a:endParaRPr kumimoji="0" lang="ru-RU" sz="1400" b="1" i="1" u="none" strike="noStrike" kern="1200" cap="none" normalizeH="0" baseline="0" dirty="0">
                        <a:ln>
                          <a:noFill/>
                        </a:ln>
                        <a:solidFill>
                          <a:srgbClr val="00CC66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   - Патентов России на полезные модели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</a:t>
                      </a:r>
                      <a:endParaRPr kumimoji="0" lang="ru-RU" sz="16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</a:t>
                      </a:r>
                      <a:endParaRPr kumimoji="0" lang="ru-RU" sz="14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- Свидетельств о государственной регистрации программ для ЭВМ, баз данных, выданные Роспатентом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6</a:t>
                      </a:r>
                      <a:endParaRPr kumimoji="0" lang="ru-RU" sz="16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CC66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10</a:t>
                      </a:r>
                      <a:endParaRPr kumimoji="0" lang="ru-RU" sz="1400" b="1" i="1" u="none" strike="noStrike" kern="1200" cap="none" normalizeH="0" baseline="0" dirty="0">
                        <a:ln>
                          <a:noFill/>
                        </a:ln>
                        <a:solidFill>
                          <a:srgbClr val="00CC66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Выставки, в которых участвовали работники вуза, всего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44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29</a:t>
                      </a:r>
                      <a:endParaRPr kumimoji="0" lang="ru-RU" sz="16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13</a:t>
                      </a:r>
                      <a:endParaRPr kumimoji="0" lang="ru-RU" sz="1400" b="1" i="1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31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        - в том числе международных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7</a:t>
                      </a:r>
                      <a:endParaRPr kumimoji="0" lang="ru-RU" sz="1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  <a:ea typeface="+mn-ea"/>
                          <a:cs typeface="+mn-cs"/>
                        </a:rPr>
                        <a:t>6</a:t>
                      </a:r>
                      <a:endParaRPr kumimoji="0" lang="ru-RU" sz="1400" b="1" i="1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Bookman Old Style" pitchFamily="18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7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8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ph type="tbl" idx="1"/>
          </p:nvPr>
        </p:nvGraphicFramePr>
        <p:xfrm>
          <a:off x="0" y="0"/>
          <a:ext cx="9075600" cy="6855036"/>
        </p:xfrm>
        <a:graphic>
          <a:graphicData uri="http://schemas.openxmlformats.org/drawingml/2006/table">
            <a:tbl>
              <a:tblPr/>
              <a:tblGrid>
                <a:gridCol w="259609"/>
                <a:gridCol w="2934946"/>
                <a:gridCol w="807949"/>
                <a:gridCol w="318721"/>
                <a:gridCol w="489228"/>
                <a:gridCol w="248093"/>
                <a:gridCol w="412956"/>
                <a:gridCol w="334897"/>
                <a:gridCol w="363084"/>
                <a:gridCol w="511598"/>
                <a:gridCol w="731691"/>
                <a:gridCol w="484524"/>
                <a:gridCol w="134696"/>
                <a:gridCol w="426195"/>
                <a:gridCol w="77861"/>
                <a:gridCol w="539552"/>
              </a:tblGrid>
              <a:tr h="723126">
                <a:tc gridSpan="16"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Сведения о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публикациях работников 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структурных подразделений РГГМУ в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2018 году</a:t>
                      </a:r>
                    </a:p>
                    <a:p>
                      <a:pPr algn="ctr" fontAlgn="ctr"/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(по данным кафедр)</a:t>
                      </a:r>
                    </a:p>
                    <a:p>
                      <a:pPr algn="ctr" fontAlgn="ctr"/>
                      <a:r>
                        <a:rPr lang="ru-RU" sz="14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 СКОБКАХ ДАНА ИНФОРМАЦИЯ ЗА 2017 ГОД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578"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66" marR="7566" marT="7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66" marR="7566" marT="7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66" marR="7566" marT="7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66" marR="7566" marT="7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66" marR="7566" marT="7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66" marR="7566" marT="7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66" marR="7566" marT="7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66" marR="7566" marT="7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66" marR="7566" marT="7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66" marR="7566" marT="7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66" marR="7566" marT="7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32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Журнал входит в перечень</a:t>
                      </a: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971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</a:t>
                      </a: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Структурное подразделение</a:t>
                      </a: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Кол-во изданных</a:t>
                      </a:r>
                    </a:p>
                    <a:p>
                      <a:pPr algn="ctr" fontAlgn="ctr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Научных статей 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Российское издание</a:t>
                      </a: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Зарубежное издание</a:t>
                      </a: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Журнал</a:t>
                      </a: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Сборник</a:t>
                      </a: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ВАК</a:t>
                      </a: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РИНЦ</a:t>
                      </a: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Scopus</a:t>
                      </a: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Web of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Science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5184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Метеорологический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</a:t>
                      </a: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59 (55)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41(44)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18(10)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24(45)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35(8)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21(39)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23(41)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4(18)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1(9)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4435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Гидрологический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</a:t>
                      </a: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61(22)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51(18)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10(4)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15(12)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46(10)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8(10)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39(14)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3(4)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1(2)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</a:tr>
              <a:tr h="41180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Океанологический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</a:t>
                      </a: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23(16)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23(11)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0(5)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17(8)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6(8)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19(9)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18(13)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8(10)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1(2)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</a:tr>
              <a:tr h="4435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Экологический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факультет</a:t>
                      </a: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49(104)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48(96)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1(8)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17(67)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32(34)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0(28)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38(89)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5(14)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4(7)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10963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Факультет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гидрометеорологического обеспечения экономико-управленческой деятельности в отраслях и комплексах</a:t>
                      </a: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178(94)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168(88)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10(6)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57(32)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121(62)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28(16)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152(73)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7(3)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4(0)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4435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B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Институт «Полярная академия»</a:t>
                      </a: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B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48(48)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B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48(47)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B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B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0(1)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B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B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18(4)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B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B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30(17)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B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12(9)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B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24(38)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B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B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0(0)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B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B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0(0)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B3"/>
                    </a:solidFill>
                  </a:tcPr>
                </a:tc>
              </a:tr>
              <a:tr h="7359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C6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Институт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информационных систем и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геотехнологий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C6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164(118)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C6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77(104)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C6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C6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87(14)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C6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C6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46(40)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C6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C6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118(61)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C6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19(24)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C6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68(81)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C6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C6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28(11)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C6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C6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10(8)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C6FF"/>
                    </a:solidFill>
                  </a:tcPr>
                </a:tc>
              </a:tr>
              <a:tr h="5257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88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Филиал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РГГМУ в г. Туапсе</a:t>
                      </a: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88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33(81)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88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32(81)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88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88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1(0)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88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88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20(39)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88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88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13(42)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88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13(10)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88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23(71)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88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88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3(0)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88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88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3(3)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889"/>
                    </a:solidFill>
                  </a:tcPr>
                </a:tc>
              </a:tr>
              <a:tr h="445184">
                <a:tc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ВСЕГО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566" marR="7566" marT="75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637(548)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488 (494)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127(53)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204(254)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405(245)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130(154)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400(430)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61(69)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600" b="1" i="1" u="none" strike="noStrike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26(29)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6E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/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/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Сведения о монографиях и учебниках, изданных сотрудниками РГГМУ в 2018 году</a:t>
            </a:r>
            <a:b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СКОБКАХ ДАНА ИНФОРМАЦИЯ ЗА 2017 ГОД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</p:nvPr>
        </p:nvGraphicFramePr>
        <p:xfrm>
          <a:off x="107504" y="620690"/>
          <a:ext cx="8928992" cy="5976664"/>
        </p:xfrm>
        <a:graphic>
          <a:graphicData uri="http://schemas.openxmlformats.org/drawingml/2006/table">
            <a:tbl>
              <a:tblPr/>
              <a:tblGrid>
                <a:gridCol w="360040"/>
                <a:gridCol w="2304256"/>
                <a:gridCol w="1224136"/>
                <a:gridCol w="1033527"/>
                <a:gridCol w="1081838"/>
                <a:gridCol w="1052987"/>
                <a:gridCol w="972006"/>
                <a:gridCol w="900202"/>
              </a:tblGrid>
              <a:tr h="538613">
                <a:tc rowSpan="2">
                  <a:txBody>
                    <a:bodyPr/>
                    <a:lstStyle/>
                    <a:p>
                      <a:pPr marL="92075" indent="-4763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123825" indent="-2838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Структурное подразделение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Монографии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Учебники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(учебные пособия)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174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207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Количество монографий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9207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(разделов)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Российское изд-во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Зарубежное</a:t>
                      </a:r>
                    </a:p>
                    <a:p>
                      <a:pPr marL="9207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изд-во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Количество учебников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9207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200" b="1" dirty="0" err="1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</a:t>
                      </a: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. пособий)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Российское изд-во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Зарубежное</a:t>
                      </a:r>
                    </a:p>
                    <a:p>
                      <a:pPr marL="9207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изд-во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959">
                <a:tc>
                  <a:txBody>
                    <a:bodyPr/>
                    <a:lstStyle/>
                    <a:p>
                      <a:pPr marL="92075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Метеорологический факультет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2(0)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2(0)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0(0)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3(3)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3(3)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0(0)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959">
                <a:tc>
                  <a:txBody>
                    <a:bodyPr/>
                    <a:lstStyle/>
                    <a:p>
                      <a:pPr marL="92075" indent="-4763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indent="-4953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Гидрологический факультет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2(2)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2(2)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0(0)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3(2)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3(2)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959">
                <a:tc>
                  <a:txBody>
                    <a:bodyPr/>
                    <a:lstStyle/>
                    <a:p>
                      <a:pPr marL="0" indent="317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indent="-4953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Океанологический факультет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0(0)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0(0)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0(0)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0(0)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0(0)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0(0)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959">
                <a:tc>
                  <a:txBody>
                    <a:bodyPr/>
                    <a:lstStyle/>
                    <a:p>
                      <a:pPr marL="0" indent="317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indent="-4953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Экологический факультет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3(4)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2(4)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1(4)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3(2)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3(2)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0(0)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1878">
                <a:tc>
                  <a:txBody>
                    <a:bodyPr/>
                    <a:lstStyle/>
                    <a:p>
                      <a:pPr marL="0" indent="317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indent="-4953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Факультет гидрометеорологического обеспечения экономико-управленческой деятельности в отраслях и комплексах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2(8)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1(5)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1(3)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16(13)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16(13)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0(0)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959">
                <a:tc>
                  <a:txBody>
                    <a:bodyPr/>
                    <a:lstStyle/>
                    <a:p>
                      <a:pPr marL="0" indent="317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indent="-4953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Институт «Полярная академия»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3(0)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2(0)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1(0)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5(9)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5(9)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0(0)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5320">
                <a:tc>
                  <a:txBody>
                    <a:bodyPr/>
                    <a:lstStyle/>
                    <a:p>
                      <a:pPr marL="0" indent="317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indent="-4953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Институт информационных систем и </a:t>
                      </a:r>
                      <a:r>
                        <a:rPr lang="ru-RU" sz="1200" b="1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геотехнологий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4(3)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3(3)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1(3)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25(8)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25(8)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0(0)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112">
                <a:tc>
                  <a:txBody>
                    <a:bodyPr/>
                    <a:lstStyle/>
                    <a:p>
                      <a:pPr marL="0" indent="317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indent="-4953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Филиал РГГМУ в г. Туапсе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0(0)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0(0)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0(0)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2(2)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2(2)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0(0)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4455">
                <a:tc>
                  <a:txBody>
                    <a:bodyPr/>
                    <a:lstStyle/>
                    <a:p>
                      <a:pPr marL="25209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ВСЕГО РГГМУ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16(14)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12(11)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4(3)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57(39)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57(39)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0(0)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07" marR="53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6206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Участие сотрудников РГГМУ в научных конференциях в 2018 году</a:t>
            </a:r>
            <a:b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СКОБКАХ ДАНА ИНФОРМАЦИЯ ЗА 2017 ГОД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</p:nvPr>
        </p:nvGraphicFramePr>
        <p:xfrm>
          <a:off x="0" y="620688"/>
          <a:ext cx="8964488" cy="6120677"/>
        </p:xfrm>
        <a:graphic>
          <a:graphicData uri="http://schemas.openxmlformats.org/drawingml/2006/table">
            <a:tbl>
              <a:tblPr/>
              <a:tblGrid>
                <a:gridCol w="430620"/>
                <a:gridCol w="2511227"/>
                <a:gridCol w="1219739"/>
                <a:gridCol w="1332575"/>
                <a:gridCol w="1250401"/>
                <a:gridCol w="1147989"/>
                <a:gridCol w="1071937"/>
              </a:tblGrid>
              <a:tr h="445727">
                <a:tc rowSpan="2"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252095" indent="-4953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Структурное подразделение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Конференции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Кол-во </a:t>
                      </a: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докладов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61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Участие в конференциях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Международная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Всероссийская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Региональная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2939">
                <a:tc>
                  <a:txBody>
                    <a:bodyPr/>
                    <a:lstStyle/>
                    <a:p>
                      <a:pPr marL="92075" indent="-222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indent="-4953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Метеорологический факультет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57(57)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19(34)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17(17)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22(6)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42(55)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39">
                <a:tc>
                  <a:txBody>
                    <a:bodyPr/>
                    <a:lstStyle/>
                    <a:p>
                      <a:pPr marL="92075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indent="-4953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Гидрологический факультет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51(24)</a:t>
                      </a:r>
                      <a:endParaRPr lang="ru-RU" sz="1600" b="1" i="1" u="none" strike="noStrike" kern="1200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37(10)</a:t>
                      </a:r>
                      <a:endParaRPr lang="ru-RU" sz="1600" b="1" i="1" u="none" strike="noStrike" kern="1200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8(10)</a:t>
                      </a:r>
                      <a:endParaRPr lang="ru-RU" sz="1600" b="1" i="1" u="none" strike="noStrike" kern="1200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6(4)</a:t>
                      </a:r>
                      <a:endParaRPr lang="ru-RU" sz="1600" b="1" i="1" u="none" strike="noStrike" kern="1200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52(17)</a:t>
                      </a:r>
                      <a:endParaRPr lang="ru-RU" sz="1600" b="1" i="1" u="none" strike="noStrike" kern="1200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39">
                <a:tc>
                  <a:txBody>
                    <a:bodyPr/>
                    <a:lstStyle/>
                    <a:p>
                      <a:pPr marL="14288" indent="-14288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   3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indent="-4953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Океанологический факультет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26(10)</a:t>
                      </a:r>
                      <a:endParaRPr lang="ru-RU" sz="1600" b="1" i="1" u="none" strike="noStrike" kern="1200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13(5)</a:t>
                      </a:r>
                      <a:endParaRPr lang="ru-RU" sz="1600" b="1" i="1" u="none" strike="noStrike" kern="1200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13(5)</a:t>
                      </a:r>
                      <a:endParaRPr lang="ru-RU" sz="1600" b="1" i="1" u="none" strike="noStrike" kern="1200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0(0)</a:t>
                      </a:r>
                      <a:endParaRPr lang="ru-RU" sz="1600" b="1" i="1" u="none" strike="noStrike" kern="1200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27(10)</a:t>
                      </a:r>
                      <a:endParaRPr lang="ru-RU" sz="1600" b="1" i="1" u="none" strike="noStrike" kern="1200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39">
                <a:tc>
                  <a:txBody>
                    <a:bodyPr/>
                    <a:lstStyle/>
                    <a:p>
                      <a:pPr marL="92075" indent="-222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 4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indent="-4953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Экологический факультет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56(71)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38(37)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18(31)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0(3)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56(58)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6206">
                <a:tc>
                  <a:txBody>
                    <a:bodyPr/>
                    <a:lstStyle/>
                    <a:p>
                      <a:pPr marL="92075" indent="-222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 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indent="-4953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Факультет гидрометеорологического обеспечения экономико-управленческой деятельности в отраслях и комплексах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115(66)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72(39)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20(4)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23(15)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113(54)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39">
                <a:tc>
                  <a:txBody>
                    <a:bodyPr/>
                    <a:lstStyle/>
                    <a:p>
                      <a:pPr marL="92075" indent="-222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 6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indent="-4953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Институт «Полярная академия»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42(66)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36(39)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6(6)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0(7)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42(54)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8112">
                <a:tc>
                  <a:txBody>
                    <a:bodyPr/>
                    <a:lstStyle/>
                    <a:p>
                      <a:pPr marL="92075" indent="-222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 7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indent="-4953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Институт информационных систем и </a:t>
                      </a:r>
                      <a:r>
                        <a:rPr lang="ru-RU" sz="1200" b="1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геотехнологий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58(68)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56(56)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2(12)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0(0)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54(58)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6844">
                <a:tc>
                  <a:txBody>
                    <a:bodyPr/>
                    <a:lstStyle/>
                    <a:p>
                      <a:pPr marL="92075" indent="-222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indent="-4953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Филиал РГГМУ в г. Туапсе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17(4)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10(4)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1(0)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6(0)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14(3)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39">
                <a:tc>
                  <a:txBody>
                    <a:bodyPr/>
                    <a:lstStyle/>
                    <a:p>
                      <a:pPr marL="25209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ВСЕГО РГГМУ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422(385)</a:t>
                      </a:r>
                      <a:endParaRPr lang="ru-RU" sz="2000" b="1" kern="12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281(233)</a:t>
                      </a:r>
                      <a:endParaRPr lang="ru-RU" sz="2000" b="1" kern="12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85(92)</a:t>
                      </a:r>
                      <a:endParaRPr lang="ru-RU" sz="2000" b="1" kern="12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57(38)</a:t>
                      </a:r>
                      <a:endParaRPr lang="ru-RU" sz="2000" b="1" kern="12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400(327)</a:t>
                      </a:r>
                      <a:endParaRPr lang="ru-RU" sz="2000" b="1" kern="12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376" marR="553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0"/>
            <a:ext cx="8229600" cy="69269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500" b="1" dirty="0" smtClean="0"/>
              <a:t>Деятельность Диссертационных Советов РГГМУ в 2017-2018 гг. и планируемые защиты на 2019 гг.</a:t>
            </a:r>
            <a:endParaRPr lang="ru-RU" sz="25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</p:nvPr>
        </p:nvGraphicFramePr>
        <p:xfrm>
          <a:off x="467544" y="692696"/>
          <a:ext cx="8064896" cy="36483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3036"/>
                <a:gridCol w="1436181"/>
                <a:gridCol w="1436181"/>
                <a:gridCol w="1499498"/>
              </a:tblGrid>
              <a:tr h="90246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Защищено диссертаций  на соискание степени кандидата наук </a:t>
                      </a:r>
                      <a:endParaRPr lang="ru-RU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27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3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2017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2018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Планируется в 2019 </a:t>
                      </a:r>
                      <a:endParaRPr lang="ru-RU" b="1" dirty="0"/>
                    </a:p>
                  </a:txBody>
                  <a:tcPr/>
                </a:tc>
              </a:tr>
              <a:tr h="21057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Диссертационный совет  212.197.01.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Председатель</a:t>
                      </a:r>
                      <a:r>
                        <a:rPr lang="ru-RU" sz="1800" b="1" baseline="0" dirty="0" smtClean="0"/>
                        <a:t>  проф.  А.Д. Кузнецов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aseline="0" dirty="0" smtClean="0"/>
                        <a:t>Специальность: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aseline="0" dirty="0" smtClean="0"/>
                        <a:t>25.00.30 – метеорология, климатология и агрометеорология </a:t>
                      </a:r>
                      <a:r>
                        <a:rPr lang="ru-RU" sz="1500" b="0" baseline="0" dirty="0" smtClean="0"/>
                        <a:t>(физико-математические </a:t>
                      </a:r>
                      <a:r>
                        <a:rPr lang="ru-RU" sz="1500" baseline="0" dirty="0" smtClean="0"/>
                        <a:t>и географические науки)</a:t>
                      </a:r>
                      <a:endParaRPr lang="ru-RU" sz="15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/>
          </p:cNvGraphicFramePr>
          <p:nvPr/>
        </p:nvGraphicFramePr>
        <p:xfrm>
          <a:off x="179513" y="734961"/>
          <a:ext cx="8784976" cy="60093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3"/>
                <a:gridCol w="936104"/>
                <a:gridCol w="864096"/>
                <a:gridCol w="956426"/>
                <a:gridCol w="921885"/>
                <a:gridCol w="967836"/>
                <a:gridCol w="1042286"/>
              </a:tblGrid>
              <a:tr h="949524">
                <a:tc rowSpan="2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Защищено диссертаций  на соискание степени кандидата наук </a:t>
                      </a:r>
                      <a:endParaRPr lang="ru-RU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Защищено диссертаций на соискание степени доктора наук</a:t>
                      </a:r>
                      <a:endParaRPr lang="ru-RU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2828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3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/>
                        <a:t>2017</a:t>
                      </a:r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/>
                        <a:t>2018</a:t>
                      </a:r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/>
                        <a:t>2019</a:t>
                      </a:r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/>
                        <a:t>2017</a:t>
                      </a:r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/>
                        <a:t>2018</a:t>
                      </a:r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/>
                        <a:t>2019</a:t>
                      </a:r>
                      <a:endParaRPr lang="ru-RU" sz="2200" b="1" dirty="0"/>
                    </a:p>
                  </a:txBody>
                  <a:tcPr/>
                </a:tc>
              </a:tr>
              <a:tr h="16832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Диссертационный совет  212.197.01.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Председатель</a:t>
                      </a:r>
                      <a:r>
                        <a:rPr lang="ru-RU" sz="1800" b="1" baseline="0" dirty="0" smtClean="0"/>
                        <a:t>  проф.  А.Д. Кузнецов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aseline="0" dirty="0" smtClean="0"/>
                        <a:t>25.00.30 – метеорология, климатология и агрометеорология </a:t>
                      </a:r>
                      <a:r>
                        <a:rPr lang="ru-RU" sz="1300" b="0" baseline="0" dirty="0" smtClean="0"/>
                        <a:t>(физико-математические </a:t>
                      </a:r>
                      <a:r>
                        <a:rPr lang="ru-RU" sz="1300" baseline="0" dirty="0" smtClean="0"/>
                        <a:t>и географические науки)</a:t>
                      </a:r>
                      <a:endParaRPr lang="ru-RU" sz="13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3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5 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7(2)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0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0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</a:t>
                      </a:r>
                      <a:endParaRPr lang="ru-RU" sz="2000" b="1" dirty="0"/>
                    </a:p>
                  </a:txBody>
                  <a:tcPr/>
                </a:tc>
              </a:tr>
              <a:tr h="1870274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Диссертационный</a:t>
                      </a:r>
                      <a:r>
                        <a:rPr lang="ru-RU" b="1" baseline="0" dirty="0" smtClean="0"/>
                        <a:t> совет 212.197.03.</a:t>
                      </a:r>
                    </a:p>
                    <a:p>
                      <a:r>
                        <a:rPr lang="ru-RU" b="1" baseline="0" dirty="0" smtClean="0"/>
                        <a:t>Председатель проф. П.П. </a:t>
                      </a:r>
                      <a:r>
                        <a:rPr lang="ru-RU" b="1" baseline="0" dirty="0" err="1" smtClean="0"/>
                        <a:t>Бескид</a:t>
                      </a:r>
                      <a:endParaRPr lang="ru-RU" b="1" baseline="0" dirty="0" smtClean="0"/>
                    </a:p>
                    <a:p>
                      <a:r>
                        <a:rPr lang="ru-RU" sz="13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25.00.35 — </a:t>
                      </a:r>
                      <a:r>
                        <a:rPr lang="ru-RU" sz="13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геоинформатика</a:t>
                      </a:r>
                      <a:r>
                        <a:rPr lang="ru-RU" sz="13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(технические науки)</a:t>
                      </a:r>
                    </a:p>
                    <a:p>
                      <a:r>
                        <a:rPr lang="ru-RU" sz="13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25.00.36 — геоэкология (географические науки)</a:t>
                      </a:r>
                      <a:endParaRPr lang="ru-RU" sz="13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5(3)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6</a:t>
                      </a:r>
                      <a:r>
                        <a:rPr lang="ru-RU" sz="2000" b="1" baseline="0" dirty="0" smtClean="0"/>
                        <a:t> (2)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2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0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0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2(1)</a:t>
                      </a:r>
                      <a:endParaRPr lang="ru-RU" sz="2000" b="1" dirty="0"/>
                    </a:p>
                  </a:txBody>
                  <a:tcPr/>
                </a:tc>
              </a:tr>
              <a:tr h="812502">
                <a:tc gridSpan="7">
                  <a:txBody>
                    <a:bodyPr/>
                    <a:lstStyle/>
                    <a:p>
                      <a:r>
                        <a:rPr lang="ru-RU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* В скобках указаны</a:t>
                      </a:r>
                      <a:r>
                        <a:rPr lang="ru-RU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диссертации, защищенные работниками РГГМУ </a:t>
                      </a:r>
                      <a:endParaRPr lang="ru-RU" sz="22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Метрополия">
  <a:themeElements>
    <a:clrScheme name="Метрополия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Метрополи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Метрополи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TM03457491[[fn=Метрополия]]</Template>
  <TotalTime>13909</TotalTime>
  <Words>1879</Words>
  <Application>Microsoft Office PowerPoint</Application>
  <PresentationFormat>Экран (4:3)</PresentationFormat>
  <Paragraphs>705</Paragraphs>
  <Slides>15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Метрополия</vt:lpstr>
      <vt:lpstr>Слайд 1</vt:lpstr>
      <vt:lpstr>Слайд 2</vt:lpstr>
      <vt:lpstr>Сводные сведения о выполнении НИР в 2016 – 2017 – 2018 годах</vt:lpstr>
      <vt:lpstr>Участие научных коллективов и исследователей РГГМУ в Конкурсах на выполнение НИР в 2018 году</vt:lpstr>
      <vt:lpstr>Результативность научных исследований в 2018 году</vt:lpstr>
      <vt:lpstr>Слайд 6</vt:lpstr>
      <vt:lpstr>  Сведения о монографиях и учебниках, изданных сотрудниками РГГМУ в 2018 году  В СКОБКАХ ДАНА ИНФОРМАЦИЯ ЗА 2017 ГОД  </vt:lpstr>
      <vt:lpstr> Участие сотрудников РГГМУ в научных конференциях в 2018 году  В СКОБКАХ ДАНА ИНФОРМАЦИЯ ЗА 2017 ГОД  </vt:lpstr>
      <vt:lpstr>Деятельность Диссертационных Советов РГГМУ в 2017-2018 гг. и планируемые защиты на 2019 гг.</vt:lpstr>
      <vt:lpstr>Участие студентов и аспирантов РГГМУ в Конкурсах  на выполнение НИР в 2018 году   В СКОБКАХ ДАНА ИНФОРМАЦИЯ ЗА 2017 ГОД  </vt:lpstr>
      <vt:lpstr>Финансирования НИР государственного задания РГГМУ в  2018 году </vt:lpstr>
      <vt:lpstr>Слайд 12</vt:lpstr>
      <vt:lpstr>  Наукометрические показатели выполнения НИР государственного задания РГГМУ  в  2018  году    </vt:lpstr>
      <vt:lpstr>План финансирования НИР государственного задания РГГМУ в  2019 году (на 20.03.2019 г.)</vt:lpstr>
      <vt:lpstr>Сводные сведения о планируемых НИР в 2019 году, по состоянию на 26.02.2018</vt:lpstr>
    </vt:vector>
  </TitlesOfParts>
  <Company>NIS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Итоговая сессия Ученого совета РГГМУ</dc:title>
  <dc:creator>NIS-1</dc:creator>
  <cp:lastModifiedBy>Пользователь Windows</cp:lastModifiedBy>
  <cp:revision>1130</cp:revision>
  <dcterms:created xsi:type="dcterms:W3CDTF">2005-01-24T09:09:37Z</dcterms:created>
  <dcterms:modified xsi:type="dcterms:W3CDTF">2020-04-13T12:25:48Z</dcterms:modified>
</cp:coreProperties>
</file>